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355" r:id="rId34"/>
    <p:sldId id="339" r:id="rId35"/>
    <p:sldId id="413" r:id="rId36"/>
    <p:sldId id="298" r:id="rId37"/>
    <p:sldId id="363" r:id="rId38"/>
    <p:sldId id="324" r:id="rId39"/>
    <p:sldId id="306" r:id="rId40"/>
    <p:sldId id="305" r:id="rId41"/>
    <p:sldId id="299" r:id="rId42"/>
    <p:sldId id="304" r:id="rId43"/>
    <p:sldId id="338" r:id="rId44"/>
    <p:sldId id="420" r:id="rId45"/>
    <p:sldId id="421" r:id="rId4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91525" autoAdjust="0"/>
  </p:normalViewPr>
  <p:slideViewPr>
    <p:cSldViewPr snapToGrid="0">
      <p:cViewPr varScale="1">
        <p:scale>
          <a:sx n="101" d="100"/>
          <a:sy n="101" d="100"/>
        </p:scale>
        <p:origin x="1002" y="10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22/10/2023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22/10/2023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t>
            </a:r>
            <a:r>
              <a:rPr lang="pt-BR" sz="1200" dirty="0" err="1"/>
              <a:t>algortimos</a:t>
            </a:r>
            <a:r>
              <a:rPr lang="pt-BR" sz="1200" dirty="0"/>
              <a:t>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359081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54853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a experiência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22/10/2023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22/10/2023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file/d/1AORykPraAlDC_wTOgjM_aAzVJ11IF29P/view?usp=shar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jupyter.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hyperlink" Target="https://tinyurl.com/mp64ksy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3500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como criar </a:t>
            </a:r>
            <a:r>
              <a:rPr lang="pt-BR" sz="2800" dirty="0"/>
              <a:t>máquinas que imitem a inteligência humana é um </a:t>
            </a:r>
            <a:r>
              <a:rPr lang="pt-BR" b="1" i="1" dirty="0"/>
              <a:t>problema muito complexo e difícil de ser resolvido de uma só vez</a:t>
            </a:r>
            <a:r>
              <a:rPr lang="pt-BR" sz="2800" dirty="0"/>
              <a:t>,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199" y="1635124"/>
            <a:ext cx="11214253"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importantes para a análise e solução eficiente de vários problemas </a:t>
            </a:r>
            <a:r>
              <a:rPr lang="pt-BR" dirty="0"/>
              <a:t>em várias áreas, incluindo telecomunicações.</a:t>
            </a:r>
          </a:p>
          <a:p>
            <a:pPr lvl="1">
              <a:buFont typeface="Wingdings" panose="05000000000000000000" pitchFamily="2" charset="2"/>
              <a:buChar char="§"/>
            </a:pPr>
            <a:r>
              <a:rPr lang="pt-BR" b="1" i="1" dirty="0"/>
              <a:t>Redução de complexidade e custo</a:t>
            </a:r>
            <a:r>
              <a:rPr lang="pt-BR" dirty="0"/>
              <a:t>: </a:t>
            </a:r>
            <a:r>
              <a:rPr lang="pt-BR" sz="2400" dirty="0"/>
              <a:t>ML pode reduzir o custo e a complexidade computacional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a:t>
            </a:r>
            <a:r>
              <a:rPr lang="pt-BR" dirty="0"/>
              <a:t>.</a:t>
            </a:r>
          </a:p>
        </p:txBody>
      </p:sp>
      <p:sp>
        <p:nvSpPr>
          <p:cNvPr id="4" name="Rectangle 3"/>
          <p:cNvSpPr/>
          <p:nvPr/>
        </p:nvSpPr>
        <p:spPr>
          <a:xfrm>
            <a:off x="5056534" y="476744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228533" y="423586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228534" y="49470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228534" y="54423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070860" y="522103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070860" y="5221035"/>
                <a:ext cx="1039586" cy="584775"/>
              </a:xfrm>
              <a:prstGeom prst="rect">
                <a:avLst/>
              </a:prstGeom>
              <a:blipFill>
                <a:blip r:embed="rId3"/>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95760" y="444405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695760" y="4444050"/>
                <a:ext cx="1688987" cy="800219"/>
              </a:xfrm>
              <a:prstGeom prst="rect">
                <a:avLst/>
              </a:prstGeom>
              <a:blipFill>
                <a:blip r:embed="rId4"/>
                <a:stretch>
                  <a:fillRect t="-3817" b="-2290"/>
                </a:stretch>
              </a:blipFill>
            </p:spPr>
            <p:txBody>
              <a:bodyPr/>
              <a:lstStyle/>
              <a:p>
                <a:r>
                  <a:rPr lang="pt-BR">
                    <a:noFill/>
                  </a:rPr>
                  <a:t> </a:t>
                </a:r>
              </a:p>
            </p:txBody>
          </p:sp>
        </mc:Fallback>
      </mc:AlternateContent>
      <p:cxnSp>
        <p:nvCxnSpPr>
          <p:cNvPr id="11" name="Straight Arrow Connector 10"/>
          <p:cNvCxnSpPr/>
          <p:nvPr/>
        </p:nvCxnSpPr>
        <p:spPr>
          <a:xfrm>
            <a:off x="6966977" y="519198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626406" y="479007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6406" y="4790075"/>
                <a:ext cx="2382052" cy="584775"/>
              </a:xfrm>
              <a:prstGeom prst="rect">
                <a:avLst/>
              </a:prstGeom>
              <a:blipFill>
                <a:blip r:embed="rId5"/>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348606" y="436228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486764" y="436228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00B05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00B05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(não vista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deep-learning</a:t>
            </a:r>
            <a:r>
              <a:rPr lang="pt-BR" dirty="0"/>
              <a:t>, </a:t>
            </a:r>
            <a:r>
              <a:rPr lang="pt-BR" i="1" dirty="0" err="1"/>
              <a:t>deep</a:t>
            </a:r>
            <a:r>
              <a:rPr lang="pt-BR" dirty="0"/>
              <a:t> </a:t>
            </a:r>
            <a:r>
              <a:rPr lang="pt-BR" i="1" dirty="0" err="1"/>
              <a:t>reinforment-learning</a:t>
            </a:r>
            <a:r>
              <a:rPr lang="pt-BR" dirty="0"/>
              <a:t>, </a:t>
            </a:r>
            <a:r>
              <a:rPr lang="pt-BR" i="1" dirty="0" err="1"/>
              <a:t>generative</a:t>
            </a:r>
            <a:r>
              <a:rPr lang="pt-BR" i="1" dirty="0"/>
              <a:t> adversarial </a:t>
            </a:r>
            <a:r>
              <a:rPr lang="pt-BR" i="1" dirty="0" err="1"/>
              <a:t>learning</a:t>
            </a:r>
            <a:r>
              <a:rPr lang="pt-BR" dirty="0"/>
              <a:t>, etc.</a:t>
            </a:r>
          </a:p>
          <a:p>
            <a:r>
              <a:rPr lang="pt-BR" dirty="0"/>
              <a:t>Disponibilidade de </a:t>
            </a:r>
            <a:r>
              <a:rPr lang="pt-BR" b="1" i="1" dirty="0"/>
              <a:t>frameworks e 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369002"/>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(atributos), e sua saída correspondente, </a:t>
                </a:r>
                <a14:m>
                  <m:oMath xmlns:m="http://schemas.openxmlformats.org/officeDocument/2006/math">
                    <m:r>
                      <a:rPr lang="pt-BR" i="1">
                        <a:latin typeface="Cambria Math" panose="02040503050406030204" pitchFamily="18" charset="0"/>
                      </a:rPr>
                      <m:t>𝑦</m:t>
                    </m:r>
                  </m:oMath>
                </a14:m>
                <a:r>
                  <a:rPr lang="pt-BR" dirty="0"/>
                  <a:t> (rótulo).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Eles só conhecem 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classes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15772314"/>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18/8/2023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29/9/2023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27/10/2023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10/11/2023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a:t>
                      </a:r>
                      <a:r>
                        <a:rPr lang="pt-BR" sz="2000" b="1">
                          <a:solidFill>
                            <a:srgbClr val="00B050"/>
                          </a:solidFill>
                        </a:rPr>
                        <a:t>Sala I-16)</a:t>
                      </a:r>
                      <a:endParaRPr lang="pt-BR" sz="2000" b="1" dirty="0">
                        <a:solidFill>
                          <a:srgbClr val="00B050"/>
                        </a:solidFill>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24/11/2023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8/12/2023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dirty="0"/>
              <a:t>Uma </a:t>
            </a:r>
            <a:r>
              <a:rPr lang="pt-BR" b="1" i="1" dirty="0"/>
              <a:t>metaheurística</a:t>
            </a:r>
            <a:r>
              <a:rPr lang="pt-BR" dirty="0"/>
              <a:t> é um algoritmo usado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(sub-ótima).</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open-source</a:t>
            </a:r>
            <a:r>
              <a:rPr lang="pt-BR" dirty="0"/>
              <a:t> e gratuita.</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Colaboratory </a:t>
            </a:r>
            <a:r>
              <a:rPr lang="pt-BR" dirty="0"/>
              <a:t>ou o </a:t>
            </a:r>
            <a:r>
              <a:rPr lang="pt-BR" b="1" i="1" dirty="0"/>
              <a:t>Binder</a:t>
            </a:r>
            <a:r>
              <a:rPr lang="pt-BR" dirty="0"/>
              <a:t>, que são ambientes computacionais interativos e gratuitos executados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093536"/>
            <a:chOff x="8279312" y="2668035"/>
            <a:chExt cx="3912688" cy="2267359"/>
          </a:xfrm>
        </p:grpSpPr>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382114" y="4315690"/>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279313" y="4494019"/>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a:t>Colab</a:t>
            </a:r>
            <a:r>
              <a:rPr lang="pt-BR" dirty="0"/>
              <a:t>: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endParaRPr lang="pt-BR" dirty="0"/>
          </a:p>
        </p:txBody>
      </p:sp>
      <p:sp>
        <p:nvSpPr>
          <p:cNvPr id="5" name="Content Placeholder 2"/>
          <p:cNvSpPr>
            <a:spLocks noGrp="1"/>
          </p:cNvSpPr>
          <p:nvPr>
            <p:ph idx="1"/>
          </p:nvPr>
        </p:nvSpPr>
        <p:spPr>
          <a:xfrm>
            <a:off x="838201" y="2031118"/>
            <a:ext cx="11127058" cy="4826882"/>
          </a:xfrm>
        </p:spPr>
        <p:txBody>
          <a:bodyPr>
            <a:normAutofit lnSpcReduction="10000"/>
          </a:bodyPr>
          <a:lstStyle/>
          <a:p>
            <a:r>
              <a:rPr lang="pt-BR" b="1" dirty="0"/>
              <a:t>Binder</a:t>
            </a:r>
            <a:r>
              <a:rPr lang="pt-BR" dirty="0"/>
              <a:t>: outra aplicação web gratuita que permite a criação, edição e execução de </a:t>
            </a:r>
            <a:r>
              <a:rPr lang="pt-BR" b="1" i="1" dirty="0"/>
              <a:t>notebooks Jupyter </a:t>
            </a:r>
            <a:r>
              <a:rPr lang="pt-BR" dirty="0"/>
              <a:t>em navegadores web.</a:t>
            </a:r>
          </a:p>
          <a:p>
            <a:r>
              <a:rPr lang="pt-BR" dirty="0"/>
              <a:t>Vantagens:</a:t>
            </a:r>
          </a:p>
          <a:p>
            <a:pPr lvl="1">
              <a:buFont typeface="Wingdings" panose="05000000000000000000" pitchFamily="2" charset="2"/>
              <a:buChar char="§"/>
            </a:pPr>
            <a:r>
              <a:rPr lang="pt-BR" dirty="0"/>
              <a:t>Suporta a execução de várias linguagens de programação: Python, C++, C#, PHP, Julia, R, etc.</a:t>
            </a:r>
          </a:p>
          <a:p>
            <a:pPr lvl="1">
              <a:buFont typeface="Wingdings" panose="05000000000000000000" pitchFamily="2" charset="2"/>
              <a:buChar char="§"/>
            </a:pPr>
            <a:r>
              <a:rPr lang="pt-BR" dirty="0"/>
              <a:t>Pode ser instalado localmente. </a:t>
            </a:r>
            <a:r>
              <a:rPr lang="pt-BR" dirty="0">
                <a:hlinkClick r:id="rId3"/>
              </a:rPr>
              <a:t>Tutorial para instalação do </a:t>
            </a:r>
            <a:r>
              <a:rPr lang="pt-BR" dirty="0" err="1">
                <a:hlinkClick r:id="rId3"/>
              </a:rPr>
              <a:t>Jupyter</a:t>
            </a:r>
            <a:r>
              <a:rPr lang="pt-BR" dirty="0">
                <a:hlinkClick r:id="rId3"/>
              </a:rPr>
              <a:t>/</a:t>
            </a:r>
            <a:r>
              <a:rPr lang="pt-BR" dirty="0" err="1">
                <a:hlinkClick r:id="rId3"/>
              </a:rPr>
              <a:t>Binder</a:t>
            </a:r>
            <a:r>
              <a:rPr lang="pt-BR" dirty="0"/>
              <a:t>.</a:t>
            </a:r>
          </a:p>
          <a:p>
            <a:r>
              <a:rPr lang="pt-BR" dirty="0"/>
              <a:t>Desvantagens:</a:t>
            </a:r>
          </a:p>
          <a:p>
            <a:pPr lvl="1">
              <a:buFont typeface="Wingdings" panose="05000000000000000000" pitchFamily="2" charset="2"/>
              <a:buChar char="§"/>
            </a:pPr>
            <a:r>
              <a:rPr lang="pt-BR" dirty="0"/>
              <a:t>Poucos servidores disponíveis.</a:t>
            </a:r>
          </a:p>
          <a:p>
            <a:pPr lvl="1">
              <a:buFont typeface="Wingdings" panose="05000000000000000000" pitchFamily="2" charset="2"/>
              <a:buChar char="§"/>
            </a:pPr>
            <a:r>
              <a:rPr lang="pt-BR" dirty="0"/>
              <a:t>Não é possível salvar os notebooks (e.g., Google Drive).</a:t>
            </a:r>
          </a:p>
          <a:p>
            <a:pPr lvl="1">
              <a:buFont typeface="Wingdings" panose="05000000000000000000" pitchFamily="2" charset="2"/>
              <a:buChar char="§"/>
            </a:pPr>
            <a:r>
              <a:rPr lang="pt-BR" dirty="0"/>
              <a:t>Depois de algum tempo inativo, a máquina virtual executando seu </a:t>
            </a:r>
            <a:r>
              <a:rPr lang="pt-BR" b="1" i="1" dirty="0"/>
              <a:t>notebook </a:t>
            </a:r>
            <a:r>
              <a:rPr lang="pt-BR" dirty="0"/>
              <a:t>se desconecta e você pode perder seu código.</a:t>
            </a:r>
          </a:p>
          <a:p>
            <a:r>
              <a:rPr lang="pt-BR" dirty="0"/>
              <a:t>URL (através do Jupyter): </a:t>
            </a:r>
            <a:r>
              <a:rPr lang="pt-BR" dirty="0">
                <a:hlinkClick r:id="rId4"/>
              </a:rPr>
              <a:t>https://jupyter.org/</a:t>
            </a:r>
            <a:endParaRPr lang="pt-BR" dirty="0"/>
          </a:p>
          <a:p>
            <a:endParaRPr lang="pt-BR" dirty="0"/>
          </a:p>
        </p:txBody>
      </p:sp>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10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nós </a:t>
                </a:r>
                <a:r>
                  <a:rPr lang="pt-BR" b="1" i="1" dirty="0"/>
                  <a:t>não conhecemos o mapeamento verdadeiro </a:t>
                </a:r>
                <a:r>
                  <a:rPr lang="pt-BR" dirty="0"/>
                  <a:t>(e muitas vezes ele nem existe) entre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e nos baseamos apenas em uma </a:t>
                </a:r>
                <a:r>
                  <a:rPr lang="pt-BR" b="1" i="1" dirty="0"/>
                  <a:t>métrica</a:t>
                </a:r>
                <a:r>
                  <a:rPr lang="pt-BR" dirty="0"/>
                  <a:t> para definir se a aproximação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264" b="-606"/>
                </a:stretch>
              </a:blipFill>
            </p:spPr>
            <p:txBody>
              <a:bodyPr/>
              <a:lstStyle/>
              <a:p>
                <a:r>
                  <a:rPr lang="pt-BR">
                    <a:noFill/>
                  </a:rPr>
                  <a:t> </a:t>
                </a:r>
              </a:p>
            </p:txBody>
          </p:sp>
        </mc:Fallback>
      </mc:AlternateContent>
      <p:pic>
        <p:nvPicPr>
          <p:cNvPr id="7" name="Imagem 6"/>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D1080D34-5A9C-1623-E4ED-B7E8F833179C}"/>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5A24367B-FED7-78BF-723F-3F0AD6F8B374}"/>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D07BB30-E8D5-6FED-46F1-418D3EC8FC2F}"/>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BA743252-6D82-B24E-88BA-E75B1712A5E3}"/>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E6F64BCB-85D7-3E05-1F1B-545E8E807B46}"/>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92F3BA69-437C-18E9-D7A4-EE9DB790EFAB}"/>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2347476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a:t>
            </a:r>
            <a:r>
              <a:rPr lang="pt-BR" i="1" dirty="0" err="1"/>
              <a:t>TensorFlow</a:t>
            </a:r>
            <a:r>
              <a:rPr lang="pt-BR" i="1" dirty="0"/>
              <a:t>: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a:t>
            </a:r>
          </a:p>
          <a:p>
            <a:pPr marL="0" indent="0">
              <a:buNone/>
            </a:pPr>
            <a:r>
              <a:rPr lang="pt-BR" dirty="0"/>
              <a:t>[4] Andriy </a:t>
            </a:r>
            <a:r>
              <a:rPr lang="pt-BR" dirty="0" err="1"/>
              <a:t>Burkov</a:t>
            </a:r>
            <a:r>
              <a:rPr lang="pt-BR" dirty="0"/>
              <a:t>, “</a:t>
            </a:r>
            <a:r>
              <a:rPr lang="pt-BR" i="1" dirty="0"/>
              <a:t>The </a:t>
            </a:r>
            <a:r>
              <a:rPr lang="pt-BR" i="1" dirty="0" err="1"/>
              <a:t>Hundred</a:t>
            </a:r>
            <a:r>
              <a:rPr lang="pt-BR" i="1" dirty="0"/>
              <a:t>-Page </a:t>
            </a:r>
            <a:r>
              <a:rPr lang="pt-BR" i="1" dirty="0" err="1"/>
              <a:t>Machine</a:t>
            </a:r>
            <a:r>
              <a:rPr lang="pt-BR" i="1" dirty="0"/>
              <a:t>-Learning Book</a:t>
            </a:r>
            <a:r>
              <a:rPr lang="pt-BR" dirty="0"/>
              <a:t>,” Andriy </a:t>
            </a:r>
            <a:r>
              <a:rPr lang="pt-BR" dirty="0" err="1"/>
              <a:t>Burkov</a:t>
            </a:r>
            <a:r>
              <a:rPr lang="pt-BR" dirty="0"/>
              <a:t> 2019.  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S. </a:t>
            </a:r>
            <a:r>
              <a:rPr lang="pt-BR" dirty="0" err="1"/>
              <a:t>Haykin</a:t>
            </a:r>
            <a:r>
              <a:rPr lang="pt-BR" dirty="0"/>
              <a:t>, “</a:t>
            </a:r>
            <a:r>
              <a:rPr lang="pt-BR" i="1" dirty="0"/>
              <a:t>Neural Networks </a:t>
            </a:r>
            <a:r>
              <a:rPr lang="pt-BR" i="1" dirty="0" err="1"/>
              <a:t>and</a:t>
            </a:r>
            <a:r>
              <a:rPr lang="pt-BR" i="1" dirty="0"/>
              <a:t> Learning </a:t>
            </a:r>
            <a:r>
              <a:rPr lang="pt-BR" i="1" dirty="0" err="1"/>
              <a:t>Machines</a:t>
            </a:r>
            <a:r>
              <a:rPr lang="pt-BR" dirty="0"/>
              <a:t>,” Prentice Hall, 3ª ed., 2008.</a:t>
            </a:r>
          </a:p>
          <a:p>
            <a:pPr marL="0" indent="0">
              <a:buNone/>
            </a:pPr>
            <a:r>
              <a:rPr lang="pt-BR" dirty="0"/>
              <a:t>[7] Coleção de livros, </a:t>
            </a:r>
            <a:r>
              <a:rPr lang="pt-BR" dirty="0">
                <a:hlinkClick r:id="rId3"/>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err="1"/>
              <a:t>Entregas</a:t>
            </a:r>
            <a:r>
              <a:rPr lang="en-US" dirty="0"/>
              <a:t> de </a:t>
            </a:r>
            <a:r>
              <a:rPr lang="en-US" dirty="0" err="1"/>
              <a:t>exercícios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Monitora (</a:t>
            </a:r>
            <a:r>
              <a:rPr lang="pt-BR" b="1" i="1" dirty="0" err="1"/>
              <a:t>Arielli</a:t>
            </a:r>
            <a:r>
              <a:rPr lang="pt-BR" b="1" i="1" dirty="0"/>
              <a:t> </a:t>
            </a:r>
            <a:r>
              <a:rPr lang="pt-BR" b="1" i="1" dirty="0" err="1"/>
              <a:t>Ajudarte</a:t>
            </a:r>
            <a:r>
              <a:rPr lang="pt-BR" b="1" i="1" dirty="0"/>
              <a:t>: arielli.a@get.inatel.br</a:t>
            </a:r>
            <a:r>
              <a:rPr lang="pt-BR" dirty="0"/>
              <a:t>): terças-feiras das 18:00 às 19:00.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a:t>
            </a:r>
            <a:r>
              <a:rPr lang="pt-BR">
                <a:hlinkClick r:id="rId4"/>
              </a:rPr>
              <a:t>laboratórios</a:t>
            </a:r>
            <a:r>
              <a:rPr lang="pt-BR"/>
              <a:t>.</a:t>
            </a:r>
            <a:endParaRPr lang="pt-BR" dirty="0"/>
          </a:p>
        </p:txBody>
      </p:sp>
    </p:spTree>
    <p:extLst>
      <p:ext uri="{BB962C8B-B14F-4D97-AF65-F5344CB8AC3E}">
        <p14:creationId xmlns:p14="http://schemas.microsoft.com/office/powerpoint/2010/main" val="203716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problemas.</a:t>
            </a:r>
          </a:p>
          <a:p>
            <a:r>
              <a:rPr lang="pt-BR" dirty="0"/>
              <a:t>Ao 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atribuídos através do MS Teams. </a:t>
            </a:r>
          </a:p>
          <a:p>
            <a:r>
              <a:rPr lang="pt-BR" dirty="0"/>
              <a:t>Extra: 10% da nota da FETIN (</a:t>
            </a:r>
            <a:r>
              <a:rPr lang="pt-BR" b="1" i="1" dirty="0"/>
              <a:t>mas precisa envolver ML</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22175" y="1515474"/>
            <a:ext cx="6405611"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a:t>
            </a:r>
            <a:r>
              <a:rPr lang="pt-BR" dirty="0" err="1"/>
              <a:t>sem-fio</a:t>
            </a:r>
            <a:r>
              <a:rPr lang="pt-BR" dirty="0"/>
              <a:t>,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4" name="Picture 4" descr="O que é Inteligência Artificial ? – DigiSac.blog">
            <a:extLst>
              <a:ext uri="{FF2B5EF4-FFF2-40B4-BE49-F238E27FC236}">
                <a16:creationId xmlns:a16="http://schemas.microsoft.com/office/drawing/2014/main" id="{6C52F6F5-28B9-DE79-9D14-CA036D45C5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0" t="8888" r="3211"/>
          <a:stretch/>
        </p:blipFill>
        <p:spPr bwMode="auto">
          <a:xfrm>
            <a:off x="838200" y="2083492"/>
            <a:ext cx="3287973" cy="16620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ode um computador ou uma máquina pensar? - Cultura Analítica">
            <a:extLst>
              <a:ext uri="{FF2B5EF4-FFF2-40B4-BE49-F238E27FC236}">
                <a16:creationId xmlns:a16="http://schemas.microsoft.com/office/drawing/2014/main" id="{CA4DE0D8-817E-4FC1-285A-144F06B9B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674" y="4578381"/>
            <a:ext cx="2816036" cy="2108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 aprendizado das máquinas: o que estamos ensinando a elas? - Deviante">
            <a:extLst>
              <a:ext uri="{FF2B5EF4-FFF2-40B4-BE49-F238E27FC236}">
                <a16:creationId xmlns:a16="http://schemas.microsoft.com/office/drawing/2014/main" id="{E8DBCF6E-2686-61CC-DC68-1A5845B3B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4021046"/>
            <a:ext cx="2962385" cy="167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9029</TotalTime>
  <Words>9600</Words>
  <Application>Microsoft Office PowerPoint</Application>
  <PresentationFormat>Widescreen</PresentationFormat>
  <Paragraphs>674</Paragraphs>
  <Slides>45</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45</vt:i4>
      </vt:variant>
    </vt:vector>
  </HeadingPairs>
  <TitlesOfParts>
    <vt:vector size="52"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Binder</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1965</cp:revision>
  <dcterms:created xsi:type="dcterms:W3CDTF">2020-01-20T13:50:05Z</dcterms:created>
  <dcterms:modified xsi:type="dcterms:W3CDTF">2023-10-22T12:06:15Z</dcterms:modified>
</cp:coreProperties>
</file>